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71" r:id="rId6"/>
    <p:sldId id="470" r:id="rId7"/>
    <p:sldId id="578" r:id="rId8"/>
    <p:sldId id="579" r:id="rId9"/>
    <p:sldId id="580" r:id="rId10"/>
    <p:sldId id="532" r:id="rId11"/>
    <p:sldId id="583" r:id="rId12"/>
    <p:sldId id="584" r:id="rId13"/>
    <p:sldId id="585" r:id="rId14"/>
    <p:sldId id="586" r:id="rId15"/>
    <p:sldId id="587" r:id="rId16"/>
    <p:sldId id="615" r:id="rId17"/>
    <p:sldId id="616" r:id="rId18"/>
    <p:sldId id="617" r:id="rId19"/>
    <p:sldId id="618" r:id="rId20"/>
    <p:sldId id="588" r:id="rId21"/>
    <p:sldId id="589" r:id="rId22"/>
    <p:sldId id="590" r:id="rId23"/>
    <p:sldId id="591" r:id="rId24"/>
    <p:sldId id="592" r:id="rId25"/>
    <p:sldId id="593" r:id="rId26"/>
    <p:sldId id="594" r:id="rId27"/>
    <p:sldId id="595" r:id="rId28"/>
    <p:sldId id="596" r:id="rId29"/>
    <p:sldId id="597" r:id="rId30"/>
    <p:sldId id="598" r:id="rId31"/>
    <p:sldId id="599" r:id="rId32"/>
    <p:sldId id="600" r:id="rId33"/>
    <p:sldId id="601" r:id="rId34"/>
    <p:sldId id="582" r:id="rId35"/>
    <p:sldId id="602" r:id="rId36"/>
    <p:sldId id="603" r:id="rId37"/>
    <p:sldId id="610" r:id="rId38"/>
    <p:sldId id="611" r:id="rId39"/>
    <p:sldId id="612" r:id="rId40"/>
    <p:sldId id="613" r:id="rId41"/>
    <p:sldId id="614" r:id="rId42"/>
    <p:sldId id="581" r:id="rId43"/>
    <p:sldId id="604" r:id="rId44"/>
    <p:sldId id="605" r:id="rId45"/>
    <p:sldId id="606" r:id="rId46"/>
    <p:sldId id="607" r:id="rId47"/>
    <p:sldId id="608" r:id="rId48"/>
    <p:sldId id="609" r:id="rId49"/>
    <p:sldId id="619" r:id="rId50"/>
    <p:sldId id="620" r:id="rId51"/>
    <p:sldId id="622" r:id="rId52"/>
    <p:sldId id="623" r:id="rId53"/>
    <p:sldId id="571" r:id="rId54"/>
    <p:sldId id="621" r:id="rId55"/>
    <p:sldId id="368" r:id="rId56"/>
  </p:sldIdLst>
  <p:sldSz cx="12192000" cy="6858000"/>
  <p:notesSz cx="9926638" cy="67976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riana Corsini Menegolli" initials="ACM" lastIdx="1" clrIdx="0">
    <p:extLst>
      <p:ext uri="{19B8F6BF-5375-455C-9EA6-DF929625EA0E}">
        <p15:presenceInfo xmlns:p15="http://schemas.microsoft.com/office/powerpoint/2012/main" userId="S-1-5-21-83693732-2068473566-2224813790-1344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57"/>
    <a:srgbClr val="A6EE06"/>
    <a:srgbClr val="65E90B"/>
    <a:srgbClr val="FF9999"/>
    <a:srgbClr val="C6EA76"/>
    <a:srgbClr val="578937"/>
    <a:srgbClr val="2CE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6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468AF-972A-41A3-96F7-21CF11202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DE9C71-4DBB-48A4-A581-C42009BF89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C32D59E-E8BA-4F24-83A3-4C38ECD4F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EA1E199-3E86-49DC-AF93-D12AEE101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051C296-54D4-4895-9F1E-B50CA3C3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66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81C841-7060-4015-847D-83A7BBBDF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CABAC83-449F-4B45-BD1E-E773283E21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785B8E2-C9B7-4182-8186-2D9AA410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552D3C-DD32-4E50-8E50-50F5B0C92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C35A36-E9D8-49E1-BE2D-A23A3C1CC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944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18A9B70-4789-4BC6-A244-01F8B7B107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BFCEF94-3472-40B9-9797-4B2442A44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7AE572-FF96-43CD-8BDC-ADCDCA092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F5ECAC9-C206-48EA-A6C7-F91190517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EECB5D-3073-406E-8479-6F82D2FA0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69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39BB-D6E5-4274-9AF3-D0C4083A1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FF16787-4E10-4161-8D17-06761AAB1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BC162D-5000-4FA7-97B3-F869B34DE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D13511-BD91-4DEA-81AC-14444F155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352ABA-FB7B-4FFD-B02C-1F0AB0468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14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84577C-DC94-41C5-929D-78C61EB8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347EE1-9E44-4097-B8DD-E4A64196D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F01D6D-1E1D-46A8-A2D9-78F4878B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709BD30-0DDD-4A51-B946-8D9C4D9ED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43C568D-0D11-443B-ADB2-E751C896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5224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D54E6C-E541-45A8-BD2E-494790E0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216E95-1B6C-46C9-B96D-84DFF14A42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25774D0-8F52-4BE7-99CF-2996A6144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A883722-7CE4-4EE7-A32C-AA3B142D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98C7653-1972-4B84-82E7-C0489B141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35AF8F-E8BF-4544-AD26-8B9017E2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597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2C1855-678F-4286-93E8-8488E1D55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0240FC4-6DB3-4183-93A8-4081BF210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3861618-F4B5-4DEB-BBC5-4226C6D5D1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061F8AE-891B-4683-A150-E8B306D1D4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3CD5A97-A6D1-427A-A4C5-6D8A971FA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A23FEAA-9459-442D-8922-4B37B29DA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D49B94F-83D9-43F5-A4D5-CF8DB58E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CE548DC-A8C0-4FEF-82AB-565EE6A59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8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9D2F54-390A-410E-814F-C2B2AFB13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4C16BE6-BEB6-4DDA-BF06-0E0A4C53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E2A3F51-E5CD-428F-A1F9-1B04B09B4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1F5B4BB-8E36-4485-895F-71C29931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198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EE18EED-6597-401E-AD7C-B892493E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3C7D6FA-0C45-49D1-85BF-FFA96C782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FEFB85C-3D15-4972-9CE9-85C128F68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3828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B826A-1C57-4BBE-86EE-137EC0ABF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B31221-5E72-43C6-9C0A-9CC013588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D1C043F-5749-4D51-BE2A-C5B2BE747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E0BD5B-845E-48F2-9ABE-67B9E3B41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6B34F73-7178-4D0F-A1F9-A7D02DC6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F69D2D-2CC7-4083-92C7-EF541BBCA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8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6FD0C8-8680-496F-92F0-3CDFC91A4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226B02C-E9A0-48E1-AF22-1299318B06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9FC9F55-6BE1-4C06-B015-ACE618B5A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0A27ABE-5936-4002-8526-E734C4B9C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7AD5835-7937-417A-9691-CAAD85A2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0D491DD-C270-435F-AF31-49439C9ED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6643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ACBEA0C-C356-4D6E-89BF-BDAA7D2D6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3441013-994F-48EF-9574-D7EB6F354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35ACBA-B0BA-414D-BF48-E5AC38B3E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8DB52-9B43-425A-A86B-014EB300C7D3}" type="datetimeFigureOut">
              <a:rPr lang="pt-BR" smtClean="0"/>
              <a:t>04/06/2024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57658D2-5C12-40E7-B01C-AA25B47B2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68A05F3-6E14-4257-95B9-1B1B1AB33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D0161-180F-4A8A-9F8A-77546C8AB0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506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D08939C-CA60-4090-87B0-B084858F9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32282" r="17617" b="31449"/>
          <a:stretch/>
        </p:blipFill>
        <p:spPr>
          <a:xfrm>
            <a:off x="1458516" y="1964531"/>
            <a:ext cx="9274968" cy="29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66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132" y="2277020"/>
            <a:ext cx="6673587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PERÍMETRO URBANO E ÁREA RURAL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11003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7DD7AA7-38E7-4901-137A-8797480BBE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79" y="0"/>
            <a:ext cx="9702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20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521" y="2948276"/>
            <a:ext cx="6673587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ABAIRRAMENTO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98809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D3C05C-51B8-86EE-A15F-ACD1AF217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10" y="0"/>
            <a:ext cx="9702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26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521" y="2948276"/>
            <a:ext cx="6673587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MACROZONEAMENTO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93015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A6D8E83-BE32-1CBD-326F-4C721AC80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80" y="0"/>
            <a:ext cx="9702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90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661987" y="2622584"/>
            <a:ext cx="3543300" cy="22193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6071C3C1-6997-41CB-AD62-587DE70F794F}"/>
              </a:ext>
            </a:extLst>
          </p:cNvPr>
          <p:cNvSpPr txBox="1">
            <a:spLocks/>
          </p:cNvSpPr>
          <p:nvPr/>
        </p:nvSpPr>
        <p:spPr>
          <a:xfrm>
            <a:off x="2484788" y="2872740"/>
            <a:ext cx="8884462" cy="7635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Macrozonas: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Equilíbrio entre preservação e desenvolvimento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562620D-0A64-4938-A482-88F63F7769D9}"/>
              </a:ext>
            </a:extLst>
          </p:cNvPr>
          <p:cNvSpPr/>
          <p:nvPr/>
        </p:nvSpPr>
        <p:spPr>
          <a:xfrm>
            <a:off x="2541929" y="4418663"/>
            <a:ext cx="2586790" cy="10772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PRESERVAÇÃO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A801674-978F-46C1-BE1F-8E95B7597DB3}"/>
              </a:ext>
            </a:extLst>
          </p:cNvPr>
          <p:cNvSpPr/>
          <p:nvPr/>
        </p:nvSpPr>
        <p:spPr>
          <a:xfrm>
            <a:off x="5482259" y="4418663"/>
            <a:ext cx="2586790" cy="1077218"/>
          </a:xfrm>
          <a:prstGeom prst="roundRect">
            <a:avLst/>
          </a:prstGeom>
          <a:solidFill>
            <a:srgbClr val="FFD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QUALIFICAÇÃO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DA71674-E49E-47F3-A16E-4501CE361087}"/>
              </a:ext>
            </a:extLst>
          </p:cNvPr>
          <p:cNvSpPr/>
          <p:nvPr/>
        </p:nvSpPr>
        <p:spPr>
          <a:xfrm>
            <a:off x="8422590" y="4426679"/>
            <a:ext cx="2586790" cy="107721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TRANSFORMAÇÃO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0B5A2A9C-BA66-4A4D-A9C3-30BDAD992784}"/>
              </a:ext>
            </a:extLst>
          </p:cNvPr>
          <p:cNvSpPr/>
          <p:nvPr/>
        </p:nvSpPr>
        <p:spPr>
          <a:xfrm>
            <a:off x="-265462" y="2880872"/>
            <a:ext cx="272296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Zoneamento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e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Ocupação do solo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MACROZONAS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2AFBC70-CB41-4927-9D19-BC348DFACC11}"/>
              </a:ext>
            </a:extLst>
          </p:cNvPr>
          <p:cNvSpPr txBox="1"/>
          <p:nvPr/>
        </p:nvSpPr>
        <p:spPr>
          <a:xfrm>
            <a:off x="8488009" y="20837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469AE7D-BB5E-4C33-9709-319EBDBBB2D9}"/>
              </a:ext>
            </a:extLst>
          </p:cNvPr>
          <p:cNvSpPr/>
          <p:nvPr/>
        </p:nvSpPr>
        <p:spPr>
          <a:xfrm>
            <a:off x="8121921" y="-9495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9311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412301-8597-41F4-9DB4-61BC927AE000}"/>
              </a:ext>
            </a:extLst>
          </p:cNvPr>
          <p:cNvSpPr txBox="1"/>
          <p:nvPr/>
        </p:nvSpPr>
        <p:spPr>
          <a:xfrm>
            <a:off x="2408586" y="361836"/>
            <a:ext cx="9489482" cy="6740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Macrozona de Preservação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camada de maior restrição ambiental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não modifica topografia (variação máxima de 1,5 metros em relação ao perfil natural do terreno)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Alta taxa de permeabilidade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regula o abastecimento e esgotamento sanitário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Conjugada aos zoneamentos: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controla implantação de usos (restrição de usos)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controla densidade urbana existente (TO mais baixa e CA baixo)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contém a ocupação e a urbanização (TX permeabilidade alta)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amortece sistema de áreas verdes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promove: corredor verde, qualidade de águas, identidade ararense (símbolos e lugares), celebrações e modos de fazer (cultura imaterial, práticas locais), preservação da arquitetura histórica, permanência/ fruição do lugar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No rural TO &lt; 4% (anteriores zonas de uso sustentável)</a:t>
            </a:r>
          </a:p>
          <a:p>
            <a:pPr>
              <a:lnSpc>
                <a:spcPct val="150000"/>
              </a:lnSpc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947FA7B-4FCA-4B38-8A83-7B7A7F5C69E6}"/>
              </a:ext>
            </a:extLst>
          </p:cNvPr>
          <p:cNvSpPr/>
          <p:nvPr/>
        </p:nvSpPr>
        <p:spPr>
          <a:xfrm>
            <a:off x="-265462" y="2880872"/>
            <a:ext cx="272296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Zoneamento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e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Ocupação do solo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MACROZONAS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72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412301-8597-41F4-9DB4-61BC927AE000}"/>
              </a:ext>
            </a:extLst>
          </p:cNvPr>
          <p:cNvSpPr txBox="1"/>
          <p:nvPr/>
        </p:nvSpPr>
        <p:spPr>
          <a:xfrm>
            <a:off x="2408586" y="1650569"/>
            <a:ext cx="9364314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Macrozona de Qualificação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Mantém o contexto urbano atual, considerado bom e corrige desvios de uso, promove permanência - habitação e prosperidade econômica </a:t>
            </a:r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 o que já tem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Áreas de verticalização e densificação</a:t>
            </a:r>
          </a:p>
          <a:p>
            <a:pPr>
              <a:lnSpc>
                <a:spcPct val="150000"/>
              </a:lnSpc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09EB8F0-B649-49EF-A530-5C013A4E5F25}"/>
              </a:ext>
            </a:extLst>
          </p:cNvPr>
          <p:cNvSpPr/>
          <p:nvPr/>
        </p:nvSpPr>
        <p:spPr>
          <a:xfrm>
            <a:off x="-265462" y="2880872"/>
            <a:ext cx="272296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Zoneamento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e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Ocupação do solo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MACROZONAS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8B8DDFD-05B9-4AE0-833D-416353E4E82F}"/>
              </a:ext>
            </a:extLst>
          </p:cNvPr>
          <p:cNvSpPr txBox="1"/>
          <p:nvPr/>
        </p:nvSpPr>
        <p:spPr>
          <a:xfrm>
            <a:off x="8455205" y="6462276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72C27ED-88B0-4738-AA24-0BE9AD687A06}"/>
              </a:ext>
            </a:extLst>
          </p:cNvPr>
          <p:cNvSpPr/>
          <p:nvPr/>
        </p:nvSpPr>
        <p:spPr>
          <a:xfrm>
            <a:off x="8089117" y="3429000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725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D412301-8597-41F4-9DB4-61BC927AE000}"/>
              </a:ext>
            </a:extLst>
          </p:cNvPr>
          <p:cNvSpPr txBox="1"/>
          <p:nvPr/>
        </p:nvSpPr>
        <p:spPr>
          <a:xfrm>
            <a:off x="2333489" y="1436721"/>
            <a:ext cx="82957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Macrozona de Transformação </a:t>
            </a:r>
          </a:p>
          <a:p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Zonas a promover transformação</a:t>
            </a:r>
          </a:p>
          <a:p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t-B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Vazios urbanos, territórios abandonados, áreas de conflito social</a:t>
            </a:r>
          </a:p>
          <a:p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Zonas em constante transformação</a:t>
            </a:r>
          </a:p>
          <a:p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r>
              <a:rPr lang="pt-B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Distritos industriais e grandes áreas industriais isoladas</a:t>
            </a:r>
          </a:p>
          <a:p>
            <a:r>
              <a:rPr lang="pt-B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Vazios urbanos/ Áreas desocupadas ou subutilizadas</a:t>
            </a:r>
          </a:p>
          <a:p>
            <a:r>
              <a:rPr lang="pt-B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Território de expansão urbana</a:t>
            </a:r>
          </a:p>
          <a:p>
            <a:r>
              <a:rPr lang="pt-B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Marginais Anhanguera e SP191</a:t>
            </a:r>
          </a:p>
          <a:p>
            <a:r>
              <a:rPr lang="pt-B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Anel viário</a:t>
            </a:r>
          </a:p>
          <a:p>
            <a:r>
              <a:rPr lang="pt-BR" sz="19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Linha do trem/ Ocupações </a:t>
            </a:r>
          </a:p>
          <a:p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endParaRPr lang="pt-BR" sz="16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6134BFF-F2C1-4DDF-A976-3D6EF44C437E}"/>
              </a:ext>
            </a:extLst>
          </p:cNvPr>
          <p:cNvSpPr/>
          <p:nvPr/>
        </p:nvSpPr>
        <p:spPr>
          <a:xfrm>
            <a:off x="-265462" y="2880872"/>
            <a:ext cx="272296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Zoneamento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e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Ocupação do solo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MACROZONAS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D84B5AB-CF2F-420C-864E-AD6A596004CC}"/>
              </a:ext>
            </a:extLst>
          </p:cNvPr>
          <p:cNvSpPr txBox="1"/>
          <p:nvPr/>
        </p:nvSpPr>
        <p:spPr>
          <a:xfrm>
            <a:off x="8611834" y="6466926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930A83A-A8C2-48AE-B2BD-C7BE7EA438D5}"/>
              </a:ext>
            </a:extLst>
          </p:cNvPr>
          <p:cNvSpPr/>
          <p:nvPr/>
        </p:nvSpPr>
        <p:spPr>
          <a:xfrm>
            <a:off x="8245746" y="3433650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775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2D7C94-1D6B-4E4B-873F-50D30CB6D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49913"/>
          </a:xfrm>
        </p:spPr>
        <p:txBody>
          <a:bodyPr>
            <a:normAutofit/>
          </a:bodyPr>
          <a:lstStyle/>
          <a:p>
            <a:pPr algn="ctr"/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 DIRETOR DE DESENVOLVIMENTO </a:t>
            </a:r>
            <a:br>
              <a:rPr lang="pt-BR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URBANO INTEGRADO DE ARARAS 2024</a:t>
            </a:r>
            <a:br>
              <a:rPr lang="pt-B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t-B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PROPOSTAS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FDFCD39-AD70-4A24-9D2B-D116B41472DC}"/>
              </a:ext>
            </a:extLst>
          </p:cNvPr>
          <p:cNvCxnSpPr>
            <a:cxnSpLocks/>
          </p:cNvCxnSpPr>
          <p:nvPr/>
        </p:nvCxnSpPr>
        <p:spPr>
          <a:xfrm>
            <a:off x="838200" y="2724327"/>
            <a:ext cx="10444993" cy="0"/>
          </a:xfrm>
          <a:prstGeom prst="line">
            <a:avLst/>
          </a:prstGeom>
          <a:ln w="57150">
            <a:solidFill>
              <a:srgbClr val="A6EE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612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43" y="2570616"/>
            <a:ext cx="6673587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SISTEMAS ESTRUTURANTES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66183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7919A9F-2A6F-380D-D915-B32EF89B9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80" y="0"/>
            <a:ext cx="9702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44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43" y="2570616"/>
            <a:ext cx="6673587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E DIRETRIZES VIARIAS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99680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A413960-8FD9-84C4-C70F-56526018F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80" y="0"/>
            <a:ext cx="9702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49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43" y="2570616"/>
            <a:ext cx="6673587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CLASSIFICAÇÃO VIÁRIA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720969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066B469-263B-69B3-2B39-530D1B3A8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79" y="0"/>
            <a:ext cx="9702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3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43" y="2570616"/>
            <a:ext cx="8133272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ZONEAMENTO ORDINÁRIO (33)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18154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268EA85-7D7D-30B7-3C18-2B9AB90E6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79" y="0"/>
            <a:ext cx="9702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46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43" y="2570616"/>
            <a:ext cx="7931936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ZONEAMENTO ORDINÁRIO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27754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4A6AE68-B0D6-3019-7191-C54813601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79" y="0"/>
            <a:ext cx="9702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45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51EFC51B-4C73-48DA-BED8-C21E925546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32282" r="17617" b="31449"/>
          <a:stretch/>
        </p:blipFill>
        <p:spPr>
          <a:xfrm>
            <a:off x="5193274" y="410319"/>
            <a:ext cx="5936977" cy="187483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E40264-F383-4C15-9DDE-0BB47D9E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8200" y="2610342"/>
            <a:ext cx="9335600" cy="239710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Como queremos Araras daqui a 50 anos?</a:t>
            </a:r>
          </a:p>
          <a:p>
            <a:pPr marL="0" indent="0">
              <a:lnSpc>
                <a:spcPct val="150000"/>
              </a:lnSpc>
              <a:buNone/>
            </a:pPr>
            <a:endParaRPr lang="pt-BR" sz="2400" dirty="0">
              <a:solidFill>
                <a:schemeClr val="bg2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pt-BR" sz="2400" dirty="0">
                <a:solidFill>
                  <a:schemeClr val="bg2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Decisões de hoje para as pessoas permanecerem aqui com prosperidade, saúde, felicidade e orgulho de serem ARARENSES</a:t>
            </a:r>
            <a:endParaRPr lang="pt-BR" sz="24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5442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43" y="2570616"/>
            <a:ext cx="9615448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ZONEAMENTO EXTRAORDINÁRIO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935887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193E58E-3A7D-A5FD-2375-F3F59F5AF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79" y="0"/>
            <a:ext cx="9702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6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743" y="2570616"/>
            <a:ext cx="6673587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PEUC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10152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2023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242495" y="2550775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5F343DE-F584-3C70-2534-B6DBCC306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80" y="0"/>
            <a:ext cx="9702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97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2023" y="2985545"/>
            <a:ext cx="6815530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Quadro de Parâmetros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239818" y="2629339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5219575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9381632" y="5411862"/>
            <a:ext cx="1361813" cy="1157864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0ABCE3E-A169-2BF4-2342-785AC9B7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3890"/>
            <a:ext cx="12192000" cy="526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5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411" y="2564890"/>
            <a:ext cx="7898381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CLASSIFICAÇÃO USOS POR CNAE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239818" y="2629339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889252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6071C3C1-6997-41CB-AD62-587DE70F794F}"/>
              </a:ext>
            </a:extLst>
          </p:cNvPr>
          <p:cNvSpPr txBox="1">
            <a:spLocks/>
          </p:cNvSpPr>
          <p:nvPr/>
        </p:nvSpPr>
        <p:spPr>
          <a:xfrm>
            <a:off x="2143125" y="70037"/>
            <a:ext cx="9349792" cy="2660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50000"/>
              </a:lnSpc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específica dos usos econômicos (</a:t>
            </a:r>
            <a:r>
              <a:rPr lang="pt-BR" sz="2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CNAEs</a:t>
            </a: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Classificação Nacional de Atividades Econômicas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21 Seções/ 87 Divisões/ 285 Grupos/ 673 Classes/ </a:t>
            </a:r>
            <a:r>
              <a:rPr lang="pt-BR" sz="2000" b="1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1.301 Subclasses </a:t>
            </a:r>
            <a:endParaRPr lang="pt-BR" sz="2000" b="1" u="sng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25C9F3F-6AAC-4CB0-A655-9F9A624FE4B1}"/>
              </a:ext>
            </a:extLst>
          </p:cNvPr>
          <p:cNvSpPr/>
          <p:nvPr/>
        </p:nvSpPr>
        <p:spPr>
          <a:xfrm>
            <a:off x="9172441" y="2384470"/>
            <a:ext cx="2586790" cy="10772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1. COMPATÍVEL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77F7CBA-21D9-43E3-8C84-C3BAAADF7838}"/>
              </a:ext>
            </a:extLst>
          </p:cNvPr>
          <p:cNvSpPr/>
          <p:nvPr/>
        </p:nvSpPr>
        <p:spPr>
          <a:xfrm>
            <a:off x="9172441" y="3832103"/>
            <a:ext cx="2586790" cy="107721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2. TOLERÁVEL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25499F4-E199-467B-BB08-979DC888169F}"/>
              </a:ext>
            </a:extLst>
          </p:cNvPr>
          <p:cNvSpPr/>
          <p:nvPr/>
        </p:nvSpPr>
        <p:spPr>
          <a:xfrm>
            <a:off x="9180830" y="5279736"/>
            <a:ext cx="2586790" cy="10772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3. INCOMODATIVO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1F6ABF9-2059-4C4C-9927-BD4D83069B05}"/>
              </a:ext>
            </a:extLst>
          </p:cNvPr>
          <p:cNvSpPr/>
          <p:nvPr/>
        </p:nvSpPr>
        <p:spPr>
          <a:xfrm>
            <a:off x="-252787" y="2634282"/>
            <a:ext cx="272296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Zoneamento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e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Ocupação do solo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CNAEs</a:t>
            </a:r>
            <a:endParaRPr lang="pt-B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82B303-F39B-4283-92FC-180495C88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300" y="2413018"/>
            <a:ext cx="3808336" cy="3743788"/>
          </a:xfrm>
          <a:prstGeom prst="rect">
            <a:avLst/>
          </a:pr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A7C5A4C-916B-42A5-9325-8BDD47416CF2}"/>
              </a:ext>
            </a:extLst>
          </p:cNvPr>
          <p:cNvSpPr/>
          <p:nvPr/>
        </p:nvSpPr>
        <p:spPr>
          <a:xfrm>
            <a:off x="6503720" y="2410147"/>
            <a:ext cx="1853256" cy="67822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PEMITIDO 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2EAD68C-C3A1-4CB1-95A1-B66FDE84AC29}"/>
              </a:ext>
            </a:extLst>
          </p:cNvPr>
          <p:cNvSpPr/>
          <p:nvPr/>
        </p:nvSpPr>
        <p:spPr>
          <a:xfrm>
            <a:off x="6503720" y="3412683"/>
            <a:ext cx="1853256" cy="67822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PERMISSÍVEL  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D014A446-4D0E-4149-9D5E-056DF3781272}"/>
              </a:ext>
            </a:extLst>
          </p:cNvPr>
          <p:cNvSpPr/>
          <p:nvPr/>
        </p:nvSpPr>
        <p:spPr>
          <a:xfrm>
            <a:off x="6492209" y="5475706"/>
            <a:ext cx="1853256" cy="678229"/>
          </a:xfrm>
          <a:prstGeom prst="roundRect">
            <a:avLst/>
          </a:prstGeom>
          <a:solidFill>
            <a:srgbClr val="1E2F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NÃO PERMITIDO 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FF515B9D-C75D-433E-A2F0-D895C5552972}"/>
              </a:ext>
            </a:extLst>
          </p:cNvPr>
          <p:cNvSpPr/>
          <p:nvPr/>
        </p:nvSpPr>
        <p:spPr>
          <a:xfrm>
            <a:off x="6492209" y="4451777"/>
            <a:ext cx="1853256" cy="67822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PERMISSÍVEL ESPECIAL  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4A06BC59-D64D-4740-B472-8B53BB2DC42B}"/>
              </a:ext>
            </a:extLst>
          </p:cNvPr>
          <p:cNvSpPr txBox="1">
            <a:spLocks/>
          </p:cNvSpPr>
          <p:nvPr/>
        </p:nvSpPr>
        <p:spPr>
          <a:xfrm>
            <a:off x="3940630" y="1793879"/>
            <a:ext cx="2928429" cy="585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SITUAÇÃO ATUAL 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944E96ED-7F34-4105-9040-396D65DE3123}"/>
              </a:ext>
            </a:extLst>
          </p:cNvPr>
          <p:cNvSpPr txBox="1">
            <a:spLocks/>
          </p:cNvSpPr>
          <p:nvPr/>
        </p:nvSpPr>
        <p:spPr>
          <a:xfrm>
            <a:off x="8490004" y="1793879"/>
            <a:ext cx="3392914" cy="585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SITUAÇÃO PROPOSTA </a:t>
            </a: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397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6071C3C1-6997-41CB-AD62-587DE70F794F}"/>
              </a:ext>
            </a:extLst>
          </p:cNvPr>
          <p:cNvSpPr txBox="1">
            <a:spLocks/>
          </p:cNvSpPr>
          <p:nvPr/>
        </p:nvSpPr>
        <p:spPr>
          <a:xfrm>
            <a:off x="2143125" y="181450"/>
            <a:ext cx="9349792" cy="2660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Análise específica dos usos econômicos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Usos em relação ao uso habitacional: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25C9F3F-6AAC-4CB0-A655-9F9A624FE4B1}"/>
              </a:ext>
            </a:extLst>
          </p:cNvPr>
          <p:cNvSpPr/>
          <p:nvPr/>
        </p:nvSpPr>
        <p:spPr>
          <a:xfrm>
            <a:off x="2815086" y="1892943"/>
            <a:ext cx="2586790" cy="10772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1. COMPATÍVEL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77F7CBA-21D9-43E3-8C84-C3BAAADF7838}"/>
              </a:ext>
            </a:extLst>
          </p:cNvPr>
          <p:cNvSpPr/>
          <p:nvPr/>
        </p:nvSpPr>
        <p:spPr>
          <a:xfrm>
            <a:off x="6006726" y="1892943"/>
            <a:ext cx="2586790" cy="107721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2. TOLERÁVEL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25499F4-E199-467B-BB08-979DC888169F}"/>
              </a:ext>
            </a:extLst>
          </p:cNvPr>
          <p:cNvSpPr/>
          <p:nvPr/>
        </p:nvSpPr>
        <p:spPr>
          <a:xfrm>
            <a:off x="9198366" y="1892943"/>
            <a:ext cx="2586790" cy="10772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3. INCOMODATIVO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1F6ABF9-2059-4C4C-9927-BD4D83069B05}"/>
              </a:ext>
            </a:extLst>
          </p:cNvPr>
          <p:cNvSpPr/>
          <p:nvPr/>
        </p:nvSpPr>
        <p:spPr>
          <a:xfrm>
            <a:off x="-252787" y="2634282"/>
            <a:ext cx="272296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Zoneamento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e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Ocupação do solo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CNAEs</a:t>
            </a:r>
            <a:endParaRPr lang="pt-B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CD80073B-B980-47D9-9F6D-303514166279}"/>
              </a:ext>
            </a:extLst>
          </p:cNvPr>
          <p:cNvSpPr txBox="1">
            <a:spLocks/>
          </p:cNvSpPr>
          <p:nvPr/>
        </p:nvSpPr>
        <p:spPr>
          <a:xfrm>
            <a:off x="2815086" y="3351181"/>
            <a:ext cx="8970070" cy="5853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50000"/>
              </a:lnSpc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partir de agora a Lei levará em conta três parâmetros :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Localização (R.C.);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CNAE;  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Área de uso do local.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C7AEC827-A4B2-4EB5-BF5F-A3B5F32CF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5" t="5459" r="3847" b="3274"/>
          <a:stretch/>
        </p:blipFill>
        <p:spPr>
          <a:xfrm>
            <a:off x="8946575" y="4079597"/>
            <a:ext cx="2211430" cy="1337174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5F445359-D8C5-4F0E-A138-9C393E3ED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866" y="4079597"/>
            <a:ext cx="1191650" cy="133717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F0C35AC-6710-40EC-A28E-9BE037D7C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111" y="5559857"/>
            <a:ext cx="2612510" cy="111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3989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1F6ABF9-2059-4C4C-9927-BD4D83069B05}"/>
              </a:ext>
            </a:extLst>
          </p:cNvPr>
          <p:cNvSpPr/>
          <p:nvPr/>
        </p:nvSpPr>
        <p:spPr>
          <a:xfrm>
            <a:off x="-252787" y="2634282"/>
            <a:ext cx="272296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Zoneamento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e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Ocupação do solo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CNAEs</a:t>
            </a:r>
            <a:endParaRPr lang="pt-B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spaço Reservado para Conteúdo 2">
            <a:extLst>
              <a:ext uri="{FF2B5EF4-FFF2-40B4-BE49-F238E27FC236}">
                <a16:creationId xmlns:a16="http://schemas.microsoft.com/office/drawing/2014/main" id="{00F07EA2-5AC7-480B-8CF3-90D36525D2B4}"/>
              </a:ext>
            </a:extLst>
          </p:cNvPr>
          <p:cNvSpPr txBox="1">
            <a:spLocks/>
          </p:cNvSpPr>
          <p:nvPr/>
        </p:nvSpPr>
        <p:spPr>
          <a:xfrm>
            <a:off x="2722961" y="1071300"/>
            <a:ext cx="8865153" cy="2660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50000"/>
              </a:lnSpc>
              <a:buNone/>
            </a:pPr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CLASSIFICAÇÃO DOS USOS </a:t>
            </a:r>
            <a:endParaRPr lang="pt-BR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BF048D7E-E472-4DB2-8718-F78B9ED73075}"/>
              </a:ext>
            </a:extLst>
          </p:cNvPr>
          <p:cNvGraphicFramePr>
            <a:graphicFrameLocks noGrp="1"/>
          </p:cNvGraphicFramePr>
          <p:nvPr/>
        </p:nvGraphicFramePr>
        <p:xfrm>
          <a:off x="2722961" y="1846296"/>
          <a:ext cx="8865153" cy="3771900"/>
        </p:xfrm>
        <a:graphic>
          <a:graphicData uri="http://schemas.openxmlformats.org/drawingml/2006/table">
            <a:tbl>
              <a:tblPr/>
              <a:tblGrid>
                <a:gridCol w="2250535">
                  <a:extLst>
                    <a:ext uri="{9D8B030D-6E8A-4147-A177-3AD203B41FA5}">
                      <a16:colId xmlns:a16="http://schemas.microsoft.com/office/drawing/2014/main" val="1183623296"/>
                    </a:ext>
                  </a:extLst>
                </a:gridCol>
                <a:gridCol w="6614618">
                  <a:extLst>
                    <a:ext uri="{9D8B030D-6E8A-4147-A177-3AD203B41FA5}">
                      <a16:colId xmlns:a16="http://schemas.microsoft.com/office/drawing/2014/main" val="481837452"/>
                    </a:ext>
                  </a:extLst>
                </a:gridCol>
              </a:tblGrid>
              <a:tr h="30960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LEGENDA: Classificação dos usos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1732524"/>
                  </a:ext>
                </a:extLst>
              </a:tr>
              <a:tr h="29240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C1-PS1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Comércio e Prestação de Serviço de leve impacto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4390923"/>
                  </a:ext>
                </a:extLst>
              </a:tr>
              <a:tr h="29240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C2-PS2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Comércio e Prestação de Serviço de moderado impacto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258947"/>
                  </a:ext>
                </a:extLst>
              </a:tr>
              <a:tr h="29240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C3-PS3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Comércio e Prestação de Serviço de alto impacto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342311"/>
                  </a:ext>
                </a:extLst>
              </a:tr>
              <a:tr h="29240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Indústria de baixo impacto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3557535"/>
                  </a:ext>
                </a:extLst>
              </a:tr>
              <a:tr h="29240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Indústria de médio impacto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841042"/>
                  </a:ext>
                </a:extLst>
              </a:tr>
              <a:tr h="29240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Indústria de grande impacto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326060"/>
                  </a:ext>
                </a:extLst>
              </a:tr>
              <a:tr h="29240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 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Agricultura 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909386"/>
                  </a:ext>
                </a:extLst>
              </a:tr>
              <a:tr h="29240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 II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Agricultura II (Pecuária)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807365"/>
                  </a:ext>
                </a:extLst>
              </a:tr>
              <a:tr h="29240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Institucional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5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296321"/>
                  </a:ext>
                </a:extLst>
              </a:tr>
              <a:tr h="29240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IEXT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Industrias Extrativistas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377753"/>
                  </a:ext>
                </a:extLst>
              </a:tr>
              <a:tr h="309609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INFRA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Infraestrutura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153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8249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E40264-F383-4C15-9DDE-0BB47D9E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739" y="2642697"/>
            <a:ext cx="10571584" cy="110799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t-BR" b="1" dirty="0">
                <a:solidFill>
                  <a:schemeClr val="bg2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Visão de preparar a cidade – Cidade Inteligente, Cidade Feliz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pt-BR" sz="1800" dirty="0">
                <a:solidFill>
                  <a:schemeClr val="bg2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		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FF1BC4-DCB3-4EDB-A3F3-5BCD73102D8F}"/>
              </a:ext>
            </a:extLst>
          </p:cNvPr>
          <p:cNvSpPr txBox="1"/>
          <p:nvPr/>
        </p:nvSpPr>
        <p:spPr>
          <a:xfrm>
            <a:off x="3618721" y="948305"/>
            <a:ext cx="4954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Desafio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5CDF33A-A1A6-4544-8958-F2EA71F292F4}"/>
              </a:ext>
            </a:extLst>
          </p:cNvPr>
          <p:cNvSpPr txBox="1"/>
          <p:nvPr/>
        </p:nvSpPr>
        <p:spPr>
          <a:xfrm>
            <a:off x="724677" y="3661305"/>
            <a:ext cx="10742645" cy="13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Entender os processos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que implicaram na precarização urbana para que possam ser revertidos</a:t>
            </a:r>
          </a:p>
          <a:p>
            <a:pPr marL="914400" marR="0" lvl="2" indent="0" algn="l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Mitigar impactos </a:t>
            </a:r>
            <a:r>
              <a:rPr kumimoji="0" lang="pt-BR" sz="180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alijados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do planejamento urbano ou pela falta de planejamento integrado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56A5548-3892-4E56-BD22-1C8DABDAA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39" y="3665780"/>
            <a:ext cx="1102776" cy="86442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6362676-636E-46DC-8DDC-B6035FF26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739" y="4337089"/>
            <a:ext cx="1102776" cy="86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0584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1F6ABF9-2059-4C4C-9927-BD4D83069B05}"/>
              </a:ext>
            </a:extLst>
          </p:cNvPr>
          <p:cNvSpPr/>
          <p:nvPr/>
        </p:nvSpPr>
        <p:spPr>
          <a:xfrm>
            <a:off x="-252787" y="2634282"/>
            <a:ext cx="272296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Zoneamento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e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Ocupação do solo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CNAEs</a:t>
            </a:r>
            <a:endParaRPr lang="pt-B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19A8FBD-C631-4CD3-BD12-CC5031429AFA}"/>
              </a:ext>
            </a:extLst>
          </p:cNvPr>
          <p:cNvSpPr txBox="1">
            <a:spLocks/>
          </p:cNvSpPr>
          <p:nvPr/>
        </p:nvSpPr>
        <p:spPr>
          <a:xfrm>
            <a:off x="2470176" y="0"/>
            <a:ext cx="8865153" cy="26609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lnSpc>
                <a:spcPct val="150000"/>
              </a:lnSpc>
              <a:buNone/>
            </a:pPr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EXEMPLOS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C7262FDD-908F-4436-BEC1-D920253679D4}"/>
              </a:ext>
            </a:extLst>
          </p:cNvPr>
          <p:cNvGraphicFramePr>
            <a:graphicFrameLocks noGrp="1"/>
          </p:cNvGraphicFramePr>
          <p:nvPr/>
        </p:nvGraphicFramePr>
        <p:xfrm>
          <a:off x="2254802" y="1805944"/>
          <a:ext cx="6489700" cy="762000"/>
        </p:xfrm>
        <a:graphic>
          <a:graphicData uri="http://schemas.openxmlformats.org/drawingml/2006/table">
            <a:tbl>
              <a:tblPr/>
              <a:tblGrid>
                <a:gridCol w="485537">
                  <a:extLst>
                    <a:ext uri="{9D8B030D-6E8A-4147-A177-3AD203B41FA5}">
                      <a16:colId xmlns:a16="http://schemas.microsoft.com/office/drawing/2014/main" val="366847361"/>
                    </a:ext>
                  </a:extLst>
                </a:gridCol>
                <a:gridCol w="545833">
                  <a:extLst>
                    <a:ext uri="{9D8B030D-6E8A-4147-A177-3AD203B41FA5}">
                      <a16:colId xmlns:a16="http://schemas.microsoft.com/office/drawing/2014/main" val="1744747484"/>
                    </a:ext>
                  </a:extLst>
                </a:gridCol>
                <a:gridCol w="774321">
                  <a:extLst>
                    <a:ext uri="{9D8B030D-6E8A-4147-A177-3AD203B41FA5}">
                      <a16:colId xmlns:a16="http://schemas.microsoft.com/office/drawing/2014/main" val="325984098"/>
                    </a:ext>
                  </a:extLst>
                </a:gridCol>
                <a:gridCol w="3643118">
                  <a:extLst>
                    <a:ext uri="{9D8B030D-6E8A-4147-A177-3AD203B41FA5}">
                      <a16:colId xmlns:a16="http://schemas.microsoft.com/office/drawing/2014/main" val="1552423796"/>
                    </a:ext>
                  </a:extLst>
                </a:gridCol>
                <a:gridCol w="1040891">
                  <a:extLst>
                    <a:ext uri="{9D8B030D-6E8A-4147-A177-3AD203B41FA5}">
                      <a16:colId xmlns:a16="http://schemas.microsoft.com/office/drawing/2014/main" val="2112378424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Pecuária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36890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01.51-2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Criação de bovinos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49983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0151-2/01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Criação de bovinos para corte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 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31133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0151-2/02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Criação de bovinos para leite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 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151789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0151-2/03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Criação de bovinos, exceto para corte e leite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 II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97588"/>
                  </a:ext>
                </a:extLst>
              </a:tr>
            </a:tbl>
          </a:graphicData>
        </a:graphic>
      </p:graphicFrame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185CAF4-3C6A-4E28-9EB5-9D0C7ADE7F7C}"/>
              </a:ext>
            </a:extLst>
          </p:cNvPr>
          <p:cNvGraphicFramePr>
            <a:graphicFrameLocks noGrp="1"/>
          </p:cNvGraphicFramePr>
          <p:nvPr/>
        </p:nvGraphicFramePr>
        <p:xfrm>
          <a:off x="2254802" y="2806457"/>
          <a:ext cx="6489700" cy="1066800"/>
        </p:xfrm>
        <a:graphic>
          <a:graphicData uri="http://schemas.openxmlformats.org/drawingml/2006/table">
            <a:tbl>
              <a:tblPr/>
              <a:tblGrid>
                <a:gridCol w="485537">
                  <a:extLst>
                    <a:ext uri="{9D8B030D-6E8A-4147-A177-3AD203B41FA5}">
                      <a16:colId xmlns:a16="http://schemas.microsoft.com/office/drawing/2014/main" val="1972221691"/>
                    </a:ext>
                  </a:extLst>
                </a:gridCol>
                <a:gridCol w="545833">
                  <a:extLst>
                    <a:ext uri="{9D8B030D-6E8A-4147-A177-3AD203B41FA5}">
                      <a16:colId xmlns:a16="http://schemas.microsoft.com/office/drawing/2014/main" val="2955627962"/>
                    </a:ext>
                  </a:extLst>
                </a:gridCol>
                <a:gridCol w="774321">
                  <a:extLst>
                    <a:ext uri="{9D8B030D-6E8A-4147-A177-3AD203B41FA5}">
                      <a16:colId xmlns:a16="http://schemas.microsoft.com/office/drawing/2014/main" val="1255708249"/>
                    </a:ext>
                  </a:extLst>
                </a:gridCol>
                <a:gridCol w="3643118">
                  <a:extLst>
                    <a:ext uri="{9D8B030D-6E8A-4147-A177-3AD203B41FA5}">
                      <a16:colId xmlns:a16="http://schemas.microsoft.com/office/drawing/2014/main" val="1584896459"/>
                    </a:ext>
                  </a:extLst>
                </a:gridCol>
                <a:gridCol w="1040891">
                  <a:extLst>
                    <a:ext uri="{9D8B030D-6E8A-4147-A177-3AD203B41FA5}">
                      <a16:colId xmlns:a16="http://schemas.microsoft.com/office/drawing/2014/main" val="2194821864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Extração de pedra, areia e argila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17082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08.10-0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Extração de pedra, areia e argila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090471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0810-0/01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Extração de ardósia e beneficiamento associado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IEXT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39677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0810-0/02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Extração de granito e beneficiamento associado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IEXT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56780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0810-0/03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Extração de mármore e beneficiamento associado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IEXT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93151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0810-0/04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Extração de calcário e dolomita e beneficiamento associado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IEXT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27078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0810-0/05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Extração de gesso e caulim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IEXT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1322246"/>
                  </a:ext>
                </a:extLst>
              </a:tr>
            </a:tbl>
          </a:graphicData>
        </a:graphic>
      </p:graphicFrame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E5305557-463C-4F2D-8CE8-4D29EA541B54}"/>
              </a:ext>
            </a:extLst>
          </p:cNvPr>
          <p:cNvGraphicFramePr>
            <a:graphicFrameLocks noGrp="1"/>
          </p:cNvGraphicFramePr>
          <p:nvPr/>
        </p:nvGraphicFramePr>
        <p:xfrm>
          <a:off x="2254802" y="653031"/>
          <a:ext cx="6489700" cy="914400"/>
        </p:xfrm>
        <a:graphic>
          <a:graphicData uri="http://schemas.openxmlformats.org/drawingml/2006/table">
            <a:tbl>
              <a:tblPr/>
              <a:tblGrid>
                <a:gridCol w="485537">
                  <a:extLst>
                    <a:ext uri="{9D8B030D-6E8A-4147-A177-3AD203B41FA5}">
                      <a16:colId xmlns:a16="http://schemas.microsoft.com/office/drawing/2014/main" val="2627493880"/>
                    </a:ext>
                  </a:extLst>
                </a:gridCol>
                <a:gridCol w="545833">
                  <a:extLst>
                    <a:ext uri="{9D8B030D-6E8A-4147-A177-3AD203B41FA5}">
                      <a16:colId xmlns:a16="http://schemas.microsoft.com/office/drawing/2014/main" val="1224975805"/>
                    </a:ext>
                  </a:extLst>
                </a:gridCol>
                <a:gridCol w="774321">
                  <a:extLst>
                    <a:ext uri="{9D8B030D-6E8A-4147-A177-3AD203B41FA5}">
                      <a16:colId xmlns:a16="http://schemas.microsoft.com/office/drawing/2014/main" val="947964046"/>
                    </a:ext>
                  </a:extLst>
                </a:gridCol>
                <a:gridCol w="3643118">
                  <a:extLst>
                    <a:ext uri="{9D8B030D-6E8A-4147-A177-3AD203B41FA5}">
                      <a16:colId xmlns:a16="http://schemas.microsoft.com/office/drawing/2014/main" val="434590047"/>
                    </a:ext>
                  </a:extLst>
                </a:gridCol>
                <a:gridCol w="1040891">
                  <a:extLst>
                    <a:ext uri="{9D8B030D-6E8A-4147-A177-3AD203B41FA5}">
                      <a16:colId xmlns:a16="http://schemas.microsoft.com/office/drawing/2014/main" val="1303020223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de lavouras temporárias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84264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01.11-3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Cultivo de cereais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21898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0111-3/01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Cultivo de arroz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 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28289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0111-3/02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Cultivo de milho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 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549851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0111-3/03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Cultivo de trigo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 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53977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0111-3/99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Cultivo de outros cereais não especificados anteriormente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AGR I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9884341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7EAEFCB2-2720-4067-8799-DB9EDFFC992A}"/>
              </a:ext>
            </a:extLst>
          </p:cNvPr>
          <p:cNvGraphicFramePr>
            <a:graphicFrameLocks noGrp="1"/>
          </p:cNvGraphicFramePr>
          <p:nvPr/>
        </p:nvGraphicFramePr>
        <p:xfrm>
          <a:off x="2254802" y="4082876"/>
          <a:ext cx="8572500" cy="2590800"/>
        </p:xfrm>
        <a:graphic>
          <a:graphicData uri="http://schemas.openxmlformats.org/drawingml/2006/table">
            <a:tbl>
              <a:tblPr/>
              <a:tblGrid>
                <a:gridCol w="485595">
                  <a:extLst>
                    <a:ext uri="{9D8B030D-6E8A-4147-A177-3AD203B41FA5}">
                      <a16:colId xmlns:a16="http://schemas.microsoft.com/office/drawing/2014/main" val="3792923291"/>
                    </a:ext>
                  </a:extLst>
                </a:gridCol>
                <a:gridCol w="545898">
                  <a:extLst>
                    <a:ext uri="{9D8B030D-6E8A-4147-A177-3AD203B41FA5}">
                      <a16:colId xmlns:a16="http://schemas.microsoft.com/office/drawing/2014/main" val="3562416698"/>
                    </a:ext>
                  </a:extLst>
                </a:gridCol>
                <a:gridCol w="774413">
                  <a:extLst>
                    <a:ext uri="{9D8B030D-6E8A-4147-A177-3AD203B41FA5}">
                      <a16:colId xmlns:a16="http://schemas.microsoft.com/office/drawing/2014/main" val="2570364309"/>
                    </a:ext>
                  </a:extLst>
                </a:gridCol>
                <a:gridCol w="3643551">
                  <a:extLst>
                    <a:ext uri="{9D8B030D-6E8A-4147-A177-3AD203B41FA5}">
                      <a16:colId xmlns:a16="http://schemas.microsoft.com/office/drawing/2014/main" val="389765707"/>
                    </a:ext>
                  </a:extLst>
                </a:gridCol>
                <a:gridCol w="1041014">
                  <a:extLst>
                    <a:ext uri="{9D8B030D-6E8A-4147-A177-3AD203B41FA5}">
                      <a16:colId xmlns:a16="http://schemas.microsoft.com/office/drawing/2014/main" val="3705123465"/>
                    </a:ext>
                  </a:extLst>
                </a:gridCol>
                <a:gridCol w="2082029">
                  <a:extLst>
                    <a:ext uri="{9D8B030D-6E8A-4147-A177-3AD203B41FA5}">
                      <a16:colId xmlns:a16="http://schemas.microsoft.com/office/drawing/2014/main" val="3485009560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artigos para viagem e de artefatos diversos de couro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64552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15.21-1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artigos para viagem, bolsas e semelhantes de qualquer material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278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1521-1/00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artigos para viagem, bolsas e semelhantes de qualquer material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 ou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Até 250 m²: I1 / Acima 250 m²: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39684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15.29-7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artefatos de couro não especificados anteriormente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13163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1529-7/00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artefatos de couro não especificados anteriormente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 ou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Até 250 m²: I1 / Acima 250 m²: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5621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calçados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2297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15.31-9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calçados de couro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4740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1531-9/01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calçados de couro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 ou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Até 250 m²: I1 / Acima 250 m²: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82461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1531-9/02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Acabamento de calçados de couro sob contrato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 ou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Até 250 m²: I1 / Acima 250 m²: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70894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15.32-7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tênis de qualquer material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42849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1532-7/00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tênis de qualquer material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 ou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Até 250 m²: I1 / Acima 250 m²: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08722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15.33-5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calçados de material sintético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4291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1533-5/00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Fabricação de calçados de material sintético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I1 ou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Até 250 m²: I1 / Acima 250 m²: I2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913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20430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1F6ABF9-2059-4C4C-9927-BD4D83069B05}"/>
              </a:ext>
            </a:extLst>
          </p:cNvPr>
          <p:cNvSpPr/>
          <p:nvPr/>
        </p:nvSpPr>
        <p:spPr>
          <a:xfrm>
            <a:off x="-252787" y="2634282"/>
            <a:ext cx="2722963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Zoneamento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Uso e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Ocupação do solo</a:t>
            </a: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20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CNAEs</a:t>
            </a:r>
            <a:endParaRPr lang="pt-BR" sz="2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dist="38100" dir="2700000" algn="bl" rotWithShape="0">
                  <a:srgbClr val="92D05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F9CC62FE-CF49-4692-A59D-A36E2A03011C}"/>
              </a:ext>
            </a:extLst>
          </p:cNvPr>
          <p:cNvGraphicFramePr>
            <a:graphicFrameLocks noGrp="1"/>
          </p:cNvGraphicFramePr>
          <p:nvPr/>
        </p:nvGraphicFramePr>
        <p:xfrm>
          <a:off x="2462252" y="127337"/>
          <a:ext cx="6007100" cy="1066800"/>
        </p:xfrm>
        <a:graphic>
          <a:graphicData uri="http://schemas.openxmlformats.org/drawingml/2006/table">
            <a:tbl>
              <a:tblPr/>
              <a:tblGrid>
                <a:gridCol w="546100">
                  <a:extLst>
                    <a:ext uri="{9D8B030D-6E8A-4147-A177-3AD203B41FA5}">
                      <a16:colId xmlns:a16="http://schemas.microsoft.com/office/drawing/2014/main" val="2450226458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4071489019"/>
                    </a:ext>
                  </a:extLst>
                </a:gridCol>
                <a:gridCol w="3644900">
                  <a:extLst>
                    <a:ext uri="{9D8B030D-6E8A-4147-A177-3AD203B41FA5}">
                      <a16:colId xmlns:a16="http://schemas.microsoft.com/office/drawing/2014/main" val="141347868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1100955739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24.49-1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Metalurgia dos metais não-ferrosos e suas ligas não especificados anteriormente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37965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2449-1/01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de zinco em formas primárias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87242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2449-1/02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de laminados de zinco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02686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2449-1/03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Produção de soldas e ânodos para galvanoplastia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7144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2449-1/99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Metalurgia de outros metais não-ferrosos e suas ligas não especificados anteriormente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118827"/>
                  </a:ext>
                </a:extLst>
              </a:tr>
            </a:tbl>
          </a:graphicData>
        </a:graphic>
      </p:graphicFrame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6FFFAD01-0647-4971-A8EB-7777FB50C750}"/>
              </a:ext>
            </a:extLst>
          </p:cNvPr>
          <p:cNvGraphicFramePr>
            <a:graphicFrameLocks noGrp="1"/>
          </p:cNvGraphicFramePr>
          <p:nvPr/>
        </p:nvGraphicFramePr>
        <p:xfrm>
          <a:off x="2462252" y="1355160"/>
          <a:ext cx="6489700" cy="1381125"/>
        </p:xfrm>
        <a:graphic>
          <a:graphicData uri="http://schemas.openxmlformats.org/drawingml/2006/table">
            <a:tbl>
              <a:tblPr/>
              <a:tblGrid>
                <a:gridCol w="485537">
                  <a:extLst>
                    <a:ext uri="{9D8B030D-6E8A-4147-A177-3AD203B41FA5}">
                      <a16:colId xmlns:a16="http://schemas.microsoft.com/office/drawing/2014/main" val="3617421791"/>
                    </a:ext>
                  </a:extLst>
                </a:gridCol>
                <a:gridCol w="545833">
                  <a:extLst>
                    <a:ext uri="{9D8B030D-6E8A-4147-A177-3AD203B41FA5}">
                      <a16:colId xmlns:a16="http://schemas.microsoft.com/office/drawing/2014/main" val="1326694837"/>
                    </a:ext>
                  </a:extLst>
                </a:gridCol>
                <a:gridCol w="774321">
                  <a:extLst>
                    <a:ext uri="{9D8B030D-6E8A-4147-A177-3AD203B41FA5}">
                      <a16:colId xmlns:a16="http://schemas.microsoft.com/office/drawing/2014/main" val="1210848745"/>
                    </a:ext>
                  </a:extLst>
                </a:gridCol>
                <a:gridCol w="3643118">
                  <a:extLst>
                    <a:ext uri="{9D8B030D-6E8A-4147-A177-3AD203B41FA5}">
                      <a16:colId xmlns:a16="http://schemas.microsoft.com/office/drawing/2014/main" val="407013693"/>
                    </a:ext>
                  </a:extLst>
                </a:gridCol>
                <a:gridCol w="1040891">
                  <a:extLst>
                    <a:ext uri="{9D8B030D-6E8A-4147-A177-3AD203B41FA5}">
                      <a16:colId xmlns:a16="http://schemas.microsoft.com/office/drawing/2014/main" val="2148539830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Administração do estado e da política econômica e social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95267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84.11-6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Administração pública em geral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52988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8411-6/00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Administração pública em geral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21354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84.12-4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Regulação das atividades de saúde, educação, serviços culturais e outros serviços sociais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28769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8412-4/00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Regulação das atividades de saúde, educação, serviços culturais e outros serviços sociais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592238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84.13-2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Regulação das atividades econômicas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129464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8413-2/00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Regulação das atividades econômicas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930068"/>
                  </a:ext>
                </a:extLst>
              </a:tr>
            </a:tbl>
          </a:graphicData>
        </a:graphic>
      </p:graphicFrame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F118A352-A581-4DE3-83E6-7B85363C9D4E}"/>
              </a:ext>
            </a:extLst>
          </p:cNvPr>
          <p:cNvGraphicFramePr>
            <a:graphicFrameLocks noGrp="1"/>
          </p:cNvGraphicFramePr>
          <p:nvPr/>
        </p:nvGraphicFramePr>
        <p:xfrm>
          <a:off x="2470176" y="4309117"/>
          <a:ext cx="6489700" cy="1066800"/>
        </p:xfrm>
        <a:graphic>
          <a:graphicData uri="http://schemas.openxmlformats.org/drawingml/2006/table">
            <a:tbl>
              <a:tblPr/>
              <a:tblGrid>
                <a:gridCol w="485537">
                  <a:extLst>
                    <a:ext uri="{9D8B030D-6E8A-4147-A177-3AD203B41FA5}">
                      <a16:colId xmlns:a16="http://schemas.microsoft.com/office/drawing/2014/main" val="2983999442"/>
                    </a:ext>
                  </a:extLst>
                </a:gridCol>
                <a:gridCol w="545833">
                  <a:extLst>
                    <a:ext uri="{9D8B030D-6E8A-4147-A177-3AD203B41FA5}">
                      <a16:colId xmlns:a16="http://schemas.microsoft.com/office/drawing/2014/main" val="3421129771"/>
                    </a:ext>
                  </a:extLst>
                </a:gridCol>
                <a:gridCol w="774321">
                  <a:extLst>
                    <a:ext uri="{9D8B030D-6E8A-4147-A177-3AD203B41FA5}">
                      <a16:colId xmlns:a16="http://schemas.microsoft.com/office/drawing/2014/main" val="727721790"/>
                    </a:ext>
                  </a:extLst>
                </a:gridCol>
                <a:gridCol w="3643118">
                  <a:extLst>
                    <a:ext uri="{9D8B030D-6E8A-4147-A177-3AD203B41FA5}">
                      <a16:colId xmlns:a16="http://schemas.microsoft.com/office/drawing/2014/main" val="2476284837"/>
                    </a:ext>
                  </a:extLst>
                </a:gridCol>
                <a:gridCol w="1040891">
                  <a:extLst>
                    <a:ext uri="{9D8B030D-6E8A-4147-A177-3AD203B41FA5}">
                      <a16:colId xmlns:a16="http://schemas.microsoft.com/office/drawing/2014/main" val="1615478748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Atividades de vigilância, segurança privada e transporte de valores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4414422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80.11-1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Atividades de vigilância e segurança privada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16078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8011-1/01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Atividades de vigilância e segurança privada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C1-PS1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41896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8011-1/02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Serviços de adestramento de cães de guarda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C3-PS3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752034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80.12-9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Atividades de transporte de valores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636681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8012-9/00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Atividades de transporte de valores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C2-PS2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914498"/>
                  </a:ext>
                </a:extLst>
              </a:tr>
            </a:tbl>
          </a:graphicData>
        </a:graphic>
      </p:graphicFrame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28B9A72A-E7BB-4342-8998-DBA333EFB843}"/>
              </a:ext>
            </a:extLst>
          </p:cNvPr>
          <p:cNvGraphicFramePr>
            <a:graphicFrameLocks noGrp="1"/>
          </p:cNvGraphicFramePr>
          <p:nvPr/>
        </p:nvGraphicFramePr>
        <p:xfrm>
          <a:off x="2470176" y="5503897"/>
          <a:ext cx="8572500" cy="1219200"/>
        </p:xfrm>
        <a:graphic>
          <a:graphicData uri="http://schemas.openxmlformats.org/drawingml/2006/table">
            <a:tbl>
              <a:tblPr/>
              <a:tblGrid>
                <a:gridCol w="485595">
                  <a:extLst>
                    <a:ext uri="{9D8B030D-6E8A-4147-A177-3AD203B41FA5}">
                      <a16:colId xmlns:a16="http://schemas.microsoft.com/office/drawing/2014/main" val="3921486301"/>
                    </a:ext>
                  </a:extLst>
                </a:gridCol>
                <a:gridCol w="545898">
                  <a:extLst>
                    <a:ext uri="{9D8B030D-6E8A-4147-A177-3AD203B41FA5}">
                      <a16:colId xmlns:a16="http://schemas.microsoft.com/office/drawing/2014/main" val="1172596549"/>
                    </a:ext>
                  </a:extLst>
                </a:gridCol>
                <a:gridCol w="774413">
                  <a:extLst>
                    <a:ext uri="{9D8B030D-6E8A-4147-A177-3AD203B41FA5}">
                      <a16:colId xmlns:a16="http://schemas.microsoft.com/office/drawing/2014/main" val="2628966598"/>
                    </a:ext>
                  </a:extLst>
                </a:gridCol>
                <a:gridCol w="3643551">
                  <a:extLst>
                    <a:ext uri="{9D8B030D-6E8A-4147-A177-3AD203B41FA5}">
                      <a16:colId xmlns:a16="http://schemas.microsoft.com/office/drawing/2014/main" val="329450542"/>
                    </a:ext>
                  </a:extLst>
                </a:gridCol>
                <a:gridCol w="1041014">
                  <a:extLst>
                    <a:ext uri="{9D8B030D-6E8A-4147-A177-3AD203B41FA5}">
                      <a16:colId xmlns:a16="http://schemas.microsoft.com/office/drawing/2014/main" val="2702317084"/>
                    </a:ext>
                  </a:extLst>
                </a:gridCol>
                <a:gridCol w="2082029">
                  <a:extLst>
                    <a:ext uri="{9D8B030D-6E8A-4147-A177-3AD203B41FA5}">
                      <a16:colId xmlns:a16="http://schemas.microsoft.com/office/drawing/2014/main" val="2646955158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ALIMENTAÇÃO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5625226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Restaurantes e outros serviços de alimentação e bebidas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72511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56.11-2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Restaurantes e outros estabelecimentos de serviços de alimentação e bebidas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91225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5611-2/01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Restaurantes e similares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C2-PS2 / C3-PS3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Até 200 m²: C2 / acima de 200 m²: C3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40653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5611-2/02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Bares e outros estabelecimentos especializados em servir bebidas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C3-PS3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56149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5611-2/03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Lanchonetes, casas de chá, de sucos e similares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C2-PS2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655783"/>
                  </a:ext>
                </a:extLst>
              </a:tr>
            </a:tbl>
          </a:graphicData>
        </a:graphic>
      </p:graphicFrame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3AA50CE9-24A2-4D45-AFDC-03726626DDA0}"/>
              </a:ext>
            </a:extLst>
          </p:cNvPr>
          <p:cNvGraphicFramePr>
            <a:graphicFrameLocks noGrp="1"/>
          </p:cNvGraphicFramePr>
          <p:nvPr/>
        </p:nvGraphicFramePr>
        <p:xfrm>
          <a:off x="2463578" y="2928894"/>
          <a:ext cx="7011127" cy="1219200"/>
        </p:xfrm>
        <a:graphic>
          <a:graphicData uri="http://schemas.openxmlformats.org/drawingml/2006/table">
            <a:tbl>
              <a:tblPr/>
              <a:tblGrid>
                <a:gridCol w="520518">
                  <a:extLst>
                    <a:ext uri="{9D8B030D-6E8A-4147-A177-3AD203B41FA5}">
                      <a16:colId xmlns:a16="http://schemas.microsoft.com/office/drawing/2014/main" val="1269434228"/>
                    </a:ext>
                  </a:extLst>
                </a:gridCol>
                <a:gridCol w="485605">
                  <a:extLst>
                    <a:ext uri="{9D8B030D-6E8A-4147-A177-3AD203B41FA5}">
                      <a16:colId xmlns:a16="http://schemas.microsoft.com/office/drawing/2014/main" val="3257656132"/>
                    </a:ext>
                  </a:extLst>
                </a:gridCol>
                <a:gridCol w="545909">
                  <a:extLst>
                    <a:ext uri="{9D8B030D-6E8A-4147-A177-3AD203B41FA5}">
                      <a16:colId xmlns:a16="http://schemas.microsoft.com/office/drawing/2014/main" val="4089780158"/>
                    </a:ext>
                  </a:extLst>
                </a:gridCol>
                <a:gridCol w="774430">
                  <a:extLst>
                    <a:ext uri="{9D8B030D-6E8A-4147-A177-3AD203B41FA5}">
                      <a16:colId xmlns:a16="http://schemas.microsoft.com/office/drawing/2014/main" val="2512104107"/>
                    </a:ext>
                  </a:extLst>
                </a:gridCol>
                <a:gridCol w="3643628">
                  <a:extLst>
                    <a:ext uri="{9D8B030D-6E8A-4147-A177-3AD203B41FA5}">
                      <a16:colId xmlns:a16="http://schemas.microsoft.com/office/drawing/2014/main" val="3127462004"/>
                    </a:ext>
                  </a:extLst>
                </a:gridCol>
                <a:gridCol w="1041037">
                  <a:extLst>
                    <a:ext uri="{9D8B030D-6E8A-4147-A177-3AD203B41FA5}">
                      <a16:colId xmlns:a16="http://schemas.microsoft.com/office/drawing/2014/main" val="2920064731"/>
                    </a:ext>
                  </a:extLst>
                </a:gridCol>
              </a:tblGrid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TELECOMUNICAÇÕES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59925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Telecomunicações por fio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223730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61.10-8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Telecomunicações por fio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09536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6110-8/01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Serviços de telefonia fixa comutada - STFC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3105863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6110-8/02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Serviços de redes de transporte de telecomunicações - SRTT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929679"/>
                  </a:ext>
                </a:extLst>
              </a:tr>
              <a:tr h="1524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6110-8/03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Serviços de comunicação multimídia - SCM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50984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6110-8/99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Serviços de telecomunicações por fio não especificados anteriormente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INFRA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8921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7393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0DDD9D8-BC6F-3838-CFF3-8A86E370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951FADBA-2A43-4A63-4E18-16A7E81FC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0"/>
            <a:ext cx="1120140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56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411" y="2564890"/>
            <a:ext cx="7898381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VIÁRIO RURAL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239818" y="2629339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2019951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0DDD9D8-BC6F-3838-CFF3-8A86E370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D7ED94-0AF0-C56B-5FDC-E4CF186A6C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9" y="44450"/>
            <a:ext cx="11334750" cy="644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190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411" y="2564890"/>
            <a:ext cx="7898381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GEOMETRIAS DO SISTEMA VIÁRIO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239818" y="2629339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2152987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20DDD9D8-BC6F-3838-CFF3-8A86E370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2D8BDA-6707-1125-36DD-C783E865D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87" y="471487"/>
            <a:ext cx="1160145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280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B83E06E-A3EF-4B71-868C-AF123ED1092B}"/>
              </a:ext>
            </a:extLst>
          </p:cNvPr>
          <p:cNvSpPr/>
          <p:nvPr/>
        </p:nvSpPr>
        <p:spPr>
          <a:xfrm>
            <a:off x="7849299" y="3379163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411" y="2564890"/>
            <a:ext cx="7898381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IARB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239818" y="2629339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9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9887305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8B3D5FB-23F8-F906-7A54-93CEC2FAE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727" y="1795243"/>
            <a:ext cx="10126545" cy="293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895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410" y="2366043"/>
            <a:ext cx="9106396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Parcelamento do Solo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10577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pt-BR" sz="9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C9B8A36-069A-416E-8B52-C89C028E25AA}"/>
              </a:ext>
            </a:extLst>
          </p:cNvPr>
          <p:cNvSpPr/>
          <p:nvPr/>
        </p:nvSpPr>
        <p:spPr>
          <a:xfrm>
            <a:off x="7924800" y="3393837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31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DACB8600-16FF-4614-9ACF-6E76C9497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32282" r="17617" b="31449"/>
          <a:stretch/>
        </p:blipFill>
        <p:spPr>
          <a:xfrm>
            <a:off x="3661586" y="4931697"/>
            <a:ext cx="4868824" cy="1537523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E40264-F383-4C15-9DDE-0BB47D9E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897" y="2682087"/>
            <a:ext cx="7758203" cy="149382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pt-BR" sz="2200" b="1" dirty="0">
                <a:solidFill>
                  <a:schemeClr val="bg2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Registros adequados dos processos das tomadas de decisão</a:t>
            </a:r>
          </a:p>
          <a:p>
            <a:pPr marL="0" indent="0" algn="ctr">
              <a:lnSpc>
                <a:spcPct val="100000"/>
              </a:lnSpc>
              <a:buNone/>
            </a:pPr>
            <a:endParaRPr lang="pt-BR" sz="2200" b="1" dirty="0">
              <a:solidFill>
                <a:schemeClr val="bg2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pt-BR" sz="2200" b="1" dirty="0">
                <a:solidFill>
                  <a:schemeClr val="bg2">
                    <a:lumMod val="50000"/>
                  </a:schemeClr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Respeito à diversidade de pontos de vista</a:t>
            </a:r>
          </a:p>
          <a:p>
            <a:pPr marL="0" indent="0" algn="ctr">
              <a:lnSpc>
                <a:spcPct val="100000"/>
              </a:lnSpc>
              <a:buNone/>
            </a:pPr>
            <a:endParaRPr lang="pt-BR" sz="2000" b="1" dirty="0">
              <a:solidFill>
                <a:schemeClr val="bg2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pt-BR" sz="2000" b="1" dirty="0">
              <a:solidFill>
                <a:schemeClr val="bg2">
                  <a:lumMod val="50000"/>
                </a:schemeClr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4FF1BC4-DCB3-4EDB-A3F3-5BCD73102D8F}"/>
              </a:ext>
            </a:extLst>
          </p:cNvPr>
          <p:cNvSpPr txBox="1"/>
          <p:nvPr/>
        </p:nvSpPr>
        <p:spPr>
          <a:xfrm>
            <a:off x="3361351" y="818306"/>
            <a:ext cx="54692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Segoe UI Symbol" panose="020B0502040204020203" pitchFamily="34" charset="0"/>
                <a:ea typeface="Segoe UI Symbol" panose="020B0502040204020203" pitchFamily="34" charset="0"/>
                <a:cs typeface="+mn-cs"/>
              </a:rPr>
              <a:t>Transparência</a:t>
            </a:r>
          </a:p>
        </p:txBody>
      </p:sp>
    </p:spTree>
    <p:extLst>
      <p:ext uri="{BB962C8B-B14F-4D97-AF65-F5344CB8AC3E}">
        <p14:creationId xmlns:p14="http://schemas.microsoft.com/office/powerpoint/2010/main" val="24685756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B02708-71AD-44CE-BDE8-1A91515CFADB}"/>
              </a:ext>
            </a:extLst>
          </p:cNvPr>
          <p:cNvSpPr txBox="1"/>
          <p:nvPr/>
        </p:nvSpPr>
        <p:spPr>
          <a:xfrm>
            <a:off x="2318715" y="1960596"/>
            <a:ext cx="9515475" cy="3414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O plano de parcelamento do solo compreende: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 - Certidão de diretrizes;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II - Aprovação preliminar mediante emissão de certidão vinculada para análise do Grupo de Análise e Aprovação de Projetos Habitacionais do Estado de São Paulo - GRAPROHAB;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III - Aprovação Definitiva do Plano de Parcelamento do Solo.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20D5506-0FBD-47EA-BF24-D9DEB6417740}"/>
              </a:ext>
            </a:extLst>
          </p:cNvPr>
          <p:cNvSpPr/>
          <p:nvPr/>
        </p:nvSpPr>
        <p:spPr>
          <a:xfrm>
            <a:off x="-1" y="3160615"/>
            <a:ext cx="21431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Instrumentos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Urbanísticos 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aplicados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A78A069-3D1E-217A-E249-B76233E2463B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EF942D-4D76-2AEC-6731-3FDEF648567C}"/>
              </a:ext>
            </a:extLst>
          </p:cNvPr>
          <p:cNvSpPr/>
          <p:nvPr/>
        </p:nvSpPr>
        <p:spPr>
          <a:xfrm>
            <a:off x="8290887" y="3869429"/>
            <a:ext cx="3543303" cy="2557684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56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410" y="2366043"/>
            <a:ext cx="9106396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Desdobro de Lotes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10577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pt-BR" sz="9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C9B8A36-069A-416E-8B52-C89C028E25AA}"/>
              </a:ext>
            </a:extLst>
          </p:cNvPr>
          <p:cNvSpPr/>
          <p:nvPr/>
        </p:nvSpPr>
        <p:spPr>
          <a:xfrm>
            <a:off x="7924800" y="3393837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718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B02708-71AD-44CE-BDE8-1A91515CFADB}"/>
              </a:ext>
            </a:extLst>
          </p:cNvPr>
          <p:cNvSpPr txBox="1"/>
          <p:nvPr/>
        </p:nvSpPr>
        <p:spPr>
          <a:xfrm>
            <a:off x="2318715" y="890901"/>
            <a:ext cx="9515475" cy="5076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Ficam autorizados o desdobro e o fracionamento de lote urbano com área mínima de 125 (cento e vinte e cinco) m² e 5 (cinco) metros de testada nas seguintes zonas: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 - Zona Mista Geral – ZMG;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II - Zona Predominantemente Residencial - ZPR;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III - Zona Mista Central - ZMC;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IV - Zona Mista de Preservação - ZMP;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V - Zona Predominantemente Residencial de Preservação - ZPRP. </a:t>
            </a: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pt-BR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20D5506-0FBD-47EA-BF24-D9DEB6417740}"/>
              </a:ext>
            </a:extLst>
          </p:cNvPr>
          <p:cNvSpPr/>
          <p:nvPr/>
        </p:nvSpPr>
        <p:spPr>
          <a:xfrm>
            <a:off x="-1" y="3160615"/>
            <a:ext cx="21431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Instrumentos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Urbanísticos 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aplicados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A78A069-3D1E-217A-E249-B76233E2463B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EF942D-4D76-2AEC-6731-3FDEF648567C}"/>
              </a:ext>
            </a:extLst>
          </p:cNvPr>
          <p:cNvSpPr/>
          <p:nvPr/>
        </p:nvSpPr>
        <p:spPr>
          <a:xfrm>
            <a:off x="8290887" y="3869429"/>
            <a:ext cx="3543303" cy="2557684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5257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6" y="2357438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C641907-D56B-4237-8889-98A07F49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410" y="2366043"/>
            <a:ext cx="9106396" cy="26261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Proposta instrumentos urbanísticos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7DF729-556C-4571-8598-7C749BC3F011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DB5C2C2-AFFA-49D0-B9FD-354511FF07D7}"/>
              </a:ext>
            </a:extLst>
          </p:cNvPr>
          <p:cNvSpPr txBox="1">
            <a:spLocks/>
          </p:cNvSpPr>
          <p:nvPr/>
        </p:nvSpPr>
        <p:spPr>
          <a:xfrm>
            <a:off x="578054" y="2570616"/>
            <a:ext cx="10577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pt-BR" sz="9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0C9B8A36-069A-416E-8B52-C89C028E25AA}"/>
              </a:ext>
            </a:extLst>
          </p:cNvPr>
          <p:cNvSpPr/>
          <p:nvPr/>
        </p:nvSpPr>
        <p:spPr>
          <a:xfrm>
            <a:off x="7924800" y="3393837"/>
            <a:ext cx="4102883" cy="304795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434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7B02708-71AD-44CE-BDE8-1A91515CFADB}"/>
              </a:ext>
            </a:extLst>
          </p:cNvPr>
          <p:cNvSpPr txBox="1"/>
          <p:nvPr/>
        </p:nvSpPr>
        <p:spPr>
          <a:xfrm>
            <a:off x="2318715" y="1960596"/>
            <a:ext cx="9515475" cy="26583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Estudo de Impacto de Vizinhança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Outorga Onerosa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PEUC – Parcelamento, Edificação e Uso Compulsórios – PEUC e IPTU progressivo no tempo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F20D5506-0FBD-47EA-BF24-D9DEB6417740}"/>
              </a:ext>
            </a:extLst>
          </p:cNvPr>
          <p:cNvSpPr/>
          <p:nvPr/>
        </p:nvSpPr>
        <p:spPr>
          <a:xfrm>
            <a:off x="-1" y="3160615"/>
            <a:ext cx="214312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Instrumentos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Urbanísticos </a:t>
            </a:r>
          </a:p>
          <a:p>
            <a:pPr algn="ctr"/>
            <a:r>
              <a:rPr lang="pt-B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aplicados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A78A069-3D1E-217A-E249-B76233E2463B}"/>
              </a:ext>
            </a:extLst>
          </p:cNvPr>
          <p:cNvSpPr txBox="1"/>
          <p:nvPr/>
        </p:nvSpPr>
        <p:spPr>
          <a:xfrm>
            <a:off x="8290888" y="6427113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AEEF942D-4D76-2AEC-6731-3FDEF648567C}"/>
              </a:ext>
            </a:extLst>
          </p:cNvPr>
          <p:cNvSpPr/>
          <p:nvPr/>
        </p:nvSpPr>
        <p:spPr>
          <a:xfrm>
            <a:off x="8290887" y="3869429"/>
            <a:ext cx="3543303" cy="2557684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3029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323C94E-C93E-4947-8403-F9AAF952F2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3" t="32282" r="17617" b="31449"/>
          <a:stretch/>
        </p:blipFill>
        <p:spPr>
          <a:xfrm>
            <a:off x="2656749" y="872333"/>
            <a:ext cx="6364151" cy="200973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3748838-D4C0-44FE-9D18-59F267E7D1D8}"/>
              </a:ext>
            </a:extLst>
          </p:cNvPr>
          <p:cNvSpPr txBox="1"/>
          <p:nvPr/>
        </p:nvSpPr>
        <p:spPr>
          <a:xfrm>
            <a:off x="4433263" y="5985667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94F51F0-A2CA-47FB-AA11-130026547584}"/>
              </a:ext>
            </a:extLst>
          </p:cNvPr>
          <p:cNvSpPr/>
          <p:nvPr/>
        </p:nvSpPr>
        <p:spPr>
          <a:xfrm>
            <a:off x="3657600" y="2657475"/>
            <a:ext cx="4876800" cy="3441412"/>
          </a:xfrm>
          <a:prstGeom prst="rect">
            <a:avLst/>
          </a:prstGeom>
          <a:blipFill>
            <a:blip r:embed="rId3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3A52A18-E79B-438E-8BF4-CD58DA4BD49A}"/>
              </a:ext>
            </a:extLst>
          </p:cNvPr>
          <p:cNvSpPr/>
          <p:nvPr/>
        </p:nvSpPr>
        <p:spPr>
          <a:xfrm rot="16200000">
            <a:off x="9348787" y="2660685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0038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368296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6071C3C1-6997-41CB-AD62-587DE70F794F}"/>
              </a:ext>
            </a:extLst>
          </p:cNvPr>
          <p:cNvSpPr txBox="1">
            <a:spLocks/>
          </p:cNvSpPr>
          <p:nvPr/>
        </p:nvSpPr>
        <p:spPr>
          <a:xfrm>
            <a:off x="2378405" y="1206474"/>
            <a:ext cx="5971205" cy="44477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Revisão do Plano Diretor, considerando: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2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leitura urbana com escuta pública;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 espaço de tempo sem ações de planejamento integradas (2006 a 2023) e as alterações na legislação (mais de 50);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própria dinâmica urbana e o período de grandes transformações do comportamento social;</a:t>
            </a: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9A5CF394-6B9D-5692-BAA1-ABC8CBA8D3FE}"/>
              </a:ext>
            </a:extLst>
          </p:cNvPr>
          <p:cNvSpPr/>
          <p:nvPr/>
        </p:nvSpPr>
        <p:spPr>
          <a:xfrm>
            <a:off x="117834" y="3439858"/>
            <a:ext cx="20252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6ED2C3E-76B3-427D-B2FF-E32CF665EE30}"/>
              </a:ext>
            </a:extLst>
          </p:cNvPr>
          <p:cNvSpPr/>
          <p:nvPr/>
        </p:nvSpPr>
        <p:spPr>
          <a:xfrm>
            <a:off x="8467446" y="2026778"/>
            <a:ext cx="3543304" cy="240248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1B738F-AB30-4593-814B-9E1A980857EA}"/>
              </a:ext>
            </a:extLst>
          </p:cNvPr>
          <p:cNvSpPr txBox="1"/>
          <p:nvPr/>
        </p:nvSpPr>
        <p:spPr>
          <a:xfrm>
            <a:off x="8584502" y="4363421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</p:spTree>
    <p:extLst>
      <p:ext uri="{BB962C8B-B14F-4D97-AF65-F5344CB8AC3E}">
        <p14:creationId xmlns:p14="http://schemas.microsoft.com/office/powerpoint/2010/main" val="4216020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964356D-5159-4882-A0CD-71507E3D6185}"/>
              </a:ext>
            </a:extLst>
          </p:cNvPr>
          <p:cNvSpPr/>
          <p:nvPr/>
        </p:nvSpPr>
        <p:spPr>
          <a:xfrm>
            <a:off x="58723" y="3439858"/>
            <a:ext cx="20142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Participação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625CB6-C40D-4BDF-A5E7-E9E00699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5" y="2438937"/>
            <a:ext cx="6866651" cy="2754017"/>
          </a:xfrm>
        </p:spPr>
        <p:txBody>
          <a:bodyPr>
            <a:noAutofit/>
          </a:bodyPr>
          <a:lstStyle/>
          <a:p>
            <a:pPr indent="1350645" fontAlgn="base" hangingPunct="0">
              <a:lnSpc>
                <a:spcPct val="106000"/>
              </a:lnSpc>
              <a:spcAft>
                <a:spcPts val="800"/>
              </a:spcAft>
            </a:pPr>
            <a:br>
              <a:rPr lang="pt-BR" sz="19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Realizada entre janeiro e outubro de 2022.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- 24 reuniões ordinárias do Núcleo Técnico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- 14 reuniões técnicas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- 6 reuniões participativas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- 2 reuniões com o COMDA, 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Exposição pública dos mapas impressos da leitura diagnóstica;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- 1 audiência pública para apresentação dos resultados desta etapa, convocada pelo Decreto nº. 7.096, de 04 de outubro de 2022. 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pt-BR" sz="1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96F0BA4-5077-4F23-B577-80E34DC561D0}"/>
              </a:ext>
            </a:extLst>
          </p:cNvPr>
          <p:cNvSpPr txBox="1">
            <a:spLocks/>
          </p:cNvSpPr>
          <p:nvPr/>
        </p:nvSpPr>
        <p:spPr>
          <a:xfrm>
            <a:off x="2190663" y="1002264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Participação Popular: Leitura Diagnóstica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4FA1ACC-D6D8-48BA-9A79-B41378FF9F27}"/>
              </a:ext>
            </a:extLst>
          </p:cNvPr>
          <p:cNvSpPr/>
          <p:nvPr/>
        </p:nvSpPr>
        <p:spPr>
          <a:xfrm>
            <a:off x="8691776" y="2103199"/>
            <a:ext cx="3543304" cy="240248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ACFA9CD-6283-4D49-9068-F291A4DAF4F9}"/>
              </a:ext>
            </a:extLst>
          </p:cNvPr>
          <p:cNvSpPr txBox="1"/>
          <p:nvPr/>
        </p:nvSpPr>
        <p:spPr>
          <a:xfrm>
            <a:off x="8761891" y="4401345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</p:spTree>
    <p:extLst>
      <p:ext uri="{BB962C8B-B14F-4D97-AF65-F5344CB8AC3E}">
        <p14:creationId xmlns:p14="http://schemas.microsoft.com/office/powerpoint/2010/main" val="274401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964356D-5159-4882-A0CD-71507E3D6185}"/>
              </a:ext>
            </a:extLst>
          </p:cNvPr>
          <p:cNvSpPr/>
          <p:nvPr/>
        </p:nvSpPr>
        <p:spPr>
          <a:xfrm>
            <a:off x="58723" y="3439858"/>
            <a:ext cx="20142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Participação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625CB6-C40D-4BDF-A5E7-E9E00699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6" y="2438937"/>
            <a:ext cx="6618766" cy="2754017"/>
          </a:xfrm>
        </p:spPr>
        <p:txBody>
          <a:bodyPr>
            <a:noAutofit/>
          </a:bodyPr>
          <a:lstStyle/>
          <a:p>
            <a:pPr indent="1350645" fontAlgn="base" hangingPunct="0">
              <a:lnSpc>
                <a:spcPct val="106000"/>
              </a:lnSpc>
              <a:spcAft>
                <a:spcPts val="800"/>
              </a:spcAft>
            </a:pP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Ocorrendo entre novembro de 2022 e junho de 2023. 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- 23 reuniões ordinárias do Núcleo Técnico 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- 5 reuniões técnicas 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- 4 reuniões participativas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- 1 reunião com o COMDA. 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-</a:t>
            </a:r>
            <a:r>
              <a:rPr lang="pt-BR" sz="1800" kern="100" dirty="0">
                <a:latin typeface="Arial" panose="020B0604020202020204" pitchFamily="34" charset="0"/>
                <a:ea typeface="Calibri" panose="020F0502020204030204" pitchFamily="34" charset="0"/>
              </a:rPr>
              <a:t> 1 </a:t>
            </a: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audiência pública em dois dias para apresentação dos resultados desta etapa, convocada pelo Decreto nº. 7.230, de 18 de maio de 2023.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pt-BR" sz="1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96F0BA4-5077-4F23-B577-80E34DC561D0}"/>
              </a:ext>
            </a:extLst>
          </p:cNvPr>
          <p:cNvSpPr txBox="1">
            <a:spLocks/>
          </p:cNvSpPr>
          <p:nvPr/>
        </p:nvSpPr>
        <p:spPr>
          <a:xfrm>
            <a:off x="2190663" y="1002264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Participação Popular: Propostas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4FA1ACC-D6D8-48BA-9A79-B41378FF9F27}"/>
              </a:ext>
            </a:extLst>
          </p:cNvPr>
          <p:cNvSpPr/>
          <p:nvPr/>
        </p:nvSpPr>
        <p:spPr>
          <a:xfrm>
            <a:off x="8691776" y="2103199"/>
            <a:ext cx="3543304" cy="240248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ACFA9CD-6283-4D49-9068-F291A4DAF4F9}"/>
              </a:ext>
            </a:extLst>
          </p:cNvPr>
          <p:cNvSpPr txBox="1"/>
          <p:nvPr/>
        </p:nvSpPr>
        <p:spPr>
          <a:xfrm>
            <a:off x="8761891" y="4401345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</p:spTree>
    <p:extLst>
      <p:ext uri="{BB962C8B-B14F-4D97-AF65-F5344CB8AC3E}">
        <p14:creationId xmlns:p14="http://schemas.microsoft.com/office/powerpoint/2010/main" val="2560510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256E8C-208D-4A25-9B75-A95F10DF34B0}"/>
              </a:ext>
            </a:extLst>
          </p:cNvPr>
          <p:cNvSpPr/>
          <p:nvPr/>
        </p:nvSpPr>
        <p:spPr>
          <a:xfrm rot="16200000">
            <a:off x="-700088" y="2660684"/>
            <a:ext cx="3543300" cy="2143125"/>
          </a:xfrm>
          <a:prstGeom prst="rect">
            <a:avLst/>
          </a:prstGeom>
          <a:solidFill>
            <a:srgbClr val="A6EE06">
              <a:alpha val="50000"/>
            </a:srgbClr>
          </a:solidFill>
          <a:ln>
            <a:solidFill>
              <a:srgbClr val="A6EE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C964356D-5159-4882-A0CD-71507E3D6185}"/>
              </a:ext>
            </a:extLst>
          </p:cNvPr>
          <p:cNvSpPr/>
          <p:nvPr/>
        </p:nvSpPr>
        <p:spPr>
          <a:xfrm>
            <a:off x="58723" y="3439858"/>
            <a:ext cx="20142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dist="38100" dir="2700000" algn="bl" rotWithShape="0">
                    <a:srgbClr val="92D05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Participação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625CB6-C40D-4BDF-A5E7-E9E00699A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5" y="2118841"/>
            <a:ext cx="6618766" cy="2754017"/>
          </a:xfrm>
        </p:spPr>
        <p:txBody>
          <a:bodyPr>
            <a:noAutofit/>
          </a:bodyPr>
          <a:lstStyle/>
          <a:p>
            <a:pPr indent="1350645" fontAlgn="base" hangingPunct="0">
              <a:lnSpc>
                <a:spcPct val="106000"/>
              </a:lnSpc>
              <a:spcAft>
                <a:spcPts val="800"/>
              </a:spcAft>
            </a:pP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Realizada entre julho de 2023 e janeiro de 2024. 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minuta e seus anexos foram disponibilizados para consulta pública em 29/01/2024, no hotsite da revisão do Plano Diretor.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Durante o período de consulta pública, o Núcleo Técnico acolheu e processou sugestões por e-mail e pessoalmente. </a:t>
            </a: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apresentação da minuta de lei para o COMDA ocorreu em 20/02/2024, com elogiável colaboração técnica e incondicional aprovação dos seus membros. 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pt-BR" sz="1800" kern="1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b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pt-BR" sz="19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96F0BA4-5077-4F23-B577-80E34DC561D0}"/>
              </a:ext>
            </a:extLst>
          </p:cNvPr>
          <p:cNvSpPr txBox="1">
            <a:spLocks/>
          </p:cNvSpPr>
          <p:nvPr/>
        </p:nvSpPr>
        <p:spPr>
          <a:xfrm>
            <a:off x="2190663" y="1002264"/>
            <a:ext cx="8229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Participação Popular: Construção de minuta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4FA1ACC-D6D8-48BA-9A79-B41378FF9F27}"/>
              </a:ext>
            </a:extLst>
          </p:cNvPr>
          <p:cNvSpPr/>
          <p:nvPr/>
        </p:nvSpPr>
        <p:spPr>
          <a:xfrm>
            <a:off x="8691776" y="2103199"/>
            <a:ext cx="3543304" cy="2402480"/>
          </a:xfrm>
          <a:prstGeom prst="rect">
            <a:avLst/>
          </a:prstGeom>
          <a:blipFill>
            <a:blip r:embed="rId2">
              <a:alphaModFix amt="54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ACFA9CD-6283-4D49-9068-F291A4DAF4F9}"/>
              </a:ext>
            </a:extLst>
          </p:cNvPr>
          <p:cNvSpPr txBox="1"/>
          <p:nvPr/>
        </p:nvSpPr>
        <p:spPr>
          <a:xfrm>
            <a:off x="8761891" y="4401345"/>
            <a:ext cx="35433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PDDUI . Araras 2024</a:t>
            </a:r>
          </a:p>
        </p:txBody>
      </p:sp>
    </p:spTree>
    <p:extLst>
      <p:ext uri="{BB962C8B-B14F-4D97-AF65-F5344CB8AC3E}">
        <p14:creationId xmlns:p14="http://schemas.microsoft.com/office/powerpoint/2010/main" val="3603804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14553</TotalTime>
  <Words>2115</Words>
  <Application>Microsoft Office PowerPoint</Application>
  <PresentationFormat>Widescreen</PresentationFormat>
  <Paragraphs>622</Paragraphs>
  <Slides>55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55</vt:i4>
      </vt:variant>
    </vt:vector>
  </HeadingPairs>
  <TitlesOfParts>
    <vt:vector size="60" baseType="lpstr">
      <vt:lpstr>Arial</vt:lpstr>
      <vt:lpstr>Calibri</vt:lpstr>
      <vt:lpstr>Calibri Light</vt:lpstr>
      <vt:lpstr>Segoe UI Symbol</vt:lpstr>
      <vt:lpstr>Tema do Office</vt:lpstr>
      <vt:lpstr>Apresentação do PowerPoint</vt:lpstr>
      <vt:lpstr>PLANO DIRETOR DE DESENVOLVIMENTO  URBANO INTEGRADO DE ARARAS 2024     PROPOSTAS</vt:lpstr>
      <vt:lpstr>Apresentação do PowerPoint</vt:lpstr>
      <vt:lpstr>Apresentação do PowerPoint</vt:lpstr>
      <vt:lpstr>Apresentação do PowerPoint</vt:lpstr>
      <vt:lpstr>Apresentação do PowerPoint</vt:lpstr>
      <vt:lpstr> Realizada entre janeiro e outubro de 2022.   - 24 reuniões ordinárias do Núcleo Técnico - 14 reuniões técnicas - 6 reuniões participativas - 2 reuniões com o COMDA,  - Exposição pública dos mapas impressos da leitura diagnóstica; - 1 audiência pública para apresentação dos resultados desta etapa, convocada pelo Decreto nº. 7.096, de 04 de outubro de 2022.    </vt:lpstr>
      <vt:lpstr> Ocorrendo entre novembro de 2022 e junho de 2023.   - 23 reuniões ordinárias do Núcleo Técnico  - 5 reuniões técnicas  - 4 reuniões participativas - 1 reunião com o COMDA.  - 1 audiência pública em dois dias para apresentação dos resultados desta etapa, convocada pelo Decreto nº. 7.230, de 18 de maio de 2023.   </vt:lpstr>
      <vt:lpstr>      Realizada entre julho de 2023 e janeiro de 2024.   A minuta e seus anexos foram disponibilizados para consulta pública em 29/01/2024, no hotsite da revisão do Plano Diretor.  Durante o período de consulta pública, o Núcleo Técnico acolheu e processou sugestões por e-mail e pessoalmente.   A apresentação da minuta de lei para o COMDA ocorreu em 20/02/2024, com elogiável colaboração técnica e incondicional aprovação dos seus membros.     </vt:lpstr>
      <vt:lpstr> PERÍMETRO URBANO E ÁREA RURAL    </vt:lpstr>
      <vt:lpstr>Apresentação do PowerPoint</vt:lpstr>
      <vt:lpstr> ABAIRRAMENTO    </vt:lpstr>
      <vt:lpstr>Apresentação do PowerPoint</vt:lpstr>
      <vt:lpstr> MACROZONEAMENTO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SISTEMAS ESTRUTURANTES    </vt:lpstr>
      <vt:lpstr>Apresentação do PowerPoint</vt:lpstr>
      <vt:lpstr> TIPOS E DIRETRIZES VIARIAS    </vt:lpstr>
      <vt:lpstr>Apresentação do PowerPoint</vt:lpstr>
      <vt:lpstr> CLASSIFICAÇÃO VIÁRIA    </vt:lpstr>
      <vt:lpstr>Apresentação do PowerPoint</vt:lpstr>
      <vt:lpstr> ZONEAMENTO ORDINÁRIO (33)    </vt:lpstr>
      <vt:lpstr>Apresentação do PowerPoint</vt:lpstr>
      <vt:lpstr> ZONEAMENTO ORDINÁRIO    </vt:lpstr>
      <vt:lpstr>Apresentação do PowerPoint</vt:lpstr>
      <vt:lpstr> ZONEAMENTO EXTRAORDINÁRIO    </vt:lpstr>
      <vt:lpstr>Apresentação do PowerPoint</vt:lpstr>
      <vt:lpstr> PEUC    </vt:lpstr>
      <vt:lpstr>Apresentação do PowerPoint</vt:lpstr>
      <vt:lpstr> Quadro de Parâmetros    </vt:lpstr>
      <vt:lpstr>Apresentação do PowerPoint</vt:lpstr>
      <vt:lpstr> CLASSIFICAÇÃO USOS POR CNAE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SISTEMA VIÁRIO RURAL    </vt:lpstr>
      <vt:lpstr>Apresentação do PowerPoint</vt:lpstr>
      <vt:lpstr> GEOMETRIAS DO SISTEMA VIÁRIO    </vt:lpstr>
      <vt:lpstr>Apresentação do PowerPoint</vt:lpstr>
      <vt:lpstr> IARB    </vt:lpstr>
      <vt:lpstr>Apresentação do PowerPoint</vt:lpstr>
      <vt:lpstr> Parcelamento do Solo    </vt:lpstr>
      <vt:lpstr>Apresentação do PowerPoint</vt:lpstr>
      <vt:lpstr> Desdobro de Lotes    </vt:lpstr>
      <vt:lpstr>Apresentação do PowerPoint</vt:lpstr>
      <vt:lpstr> Proposta instrumentos urbanísticos   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Adriana Corsini Menegolli</dc:creator>
  <cp:lastModifiedBy>Luiz Fernando Privatti</cp:lastModifiedBy>
  <cp:revision>178</cp:revision>
  <cp:lastPrinted>2022-11-25T11:52:46Z</cp:lastPrinted>
  <dcterms:created xsi:type="dcterms:W3CDTF">2022-01-20T11:17:33Z</dcterms:created>
  <dcterms:modified xsi:type="dcterms:W3CDTF">2024-06-04T19:47:04Z</dcterms:modified>
</cp:coreProperties>
</file>